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</p:sldIdLst>
  <p:sldSz cx="9144000" cy="5143500" type="screen16x9"/>
  <p:notesSz cx="6858000" cy="9144000"/>
  <p:embeddedFontLst>
    <p:embeddedFont>
      <p:font typeface="Amatic SC" pitchFamily="2" charset="-79"/>
      <p:regular r:id="rId41"/>
      <p:bold r:id="rId42"/>
    </p:embeddedFont>
    <p:embeddedFont>
      <p:font typeface="Source Code Pro" panose="020B0509030403020204" pitchFamily="49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4"/>
    <p:restoredTop sz="94679"/>
  </p:normalViewPr>
  <p:slideViewPr>
    <p:cSldViewPr snapToGrid="0">
      <p:cViewPr varScale="1">
        <p:scale>
          <a:sx n="208" d="100"/>
          <a:sy n="208" d="100"/>
        </p:scale>
        <p:origin x="192" y="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9668c02c6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9668c02c6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c0f04e60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9c0f04e60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c0f04e60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c0f04e60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9668c02c64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9668c02c64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d9904fe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9d9904fec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9668c02c64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9668c02c64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9c0f04e60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9c0f04e60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d9ced904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9d9ced904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9c0f04e60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9c0f04e60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9668c02c64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9668c02c64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9668c02c64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9668c02c64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9668c02c64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9668c02c64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9668c02c64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9668c02c64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9c0f04e60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9c0f04e60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9668c02c64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9668c02c64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9668c02c64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9668c02c64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9668c02c64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9668c02c64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9668c02c64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9668c02c64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9668c02c64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9668c02c64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9668c02c64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9668c02c64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9668c02c64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9668c02c64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668c02c64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668c02c64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9668c02c64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9668c02c64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9668c02c64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9668c02c64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668c02c64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9668c02c64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668c02c64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9668c02c64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9c0f04e60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9c0f04e60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9d9ced904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9d9ced904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9d9ced904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9d9ced904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9668c02c64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9668c02c64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9668c02c64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9668c02c64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9668c02c6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9668c02c64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9668c02c64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9668c02c64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c0f04e60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9c0f04e60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9668c02c64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9668c02c64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668c02c64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668c02c64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9668c02c64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9668c02c64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City BuDGET  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F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 BREAKDOWN</a:t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57550"/>
            <a:ext cx="3840751" cy="233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823" y="1057550"/>
            <a:ext cx="4277678" cy="227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/>
        </p:nvSpPr>
        <p:spPr>
          <a:xfrm>
            <a:off x="5233150" y="35783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Comparison over 2021-24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BY EXPENSE CATEGORY (2021-24)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200" y="1057550"/>
            <a:ext cx="2757767" cy="191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9400" y="1057550"/>
            <a:ext cx="2618754" cy="18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2200" y="3069907"/>
            <a:ext cx="2757776" cy="1914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9400" y="3123325"/>
            <a:ext cx="2689201" cy="188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BY DEPARTMENTS</a:t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925" y="1092725"/>
            <a:ext cx="5597841" cy="378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CAPITAL BUDGET  </a:t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250" y="444375"/>
            <a:ext cx="5021649" cy="459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 txBox="1"/>
          <p:nvPr/>
        </p:nvSpPr>
        <p:spPr>
          <a:xfrm>
            <a:off x="304800" y="1680400"/>
            <a:ext cx="3722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Distribution by Neighborhood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dept</a:t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00" y="1057550"/>
            <a:ext cx="5263199" cy="33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 txBox="1"/>
          <p:nvPr/>
        </p:nvSpPr>
        <p:spPr>
          <a:xfrm>
            <a:off x="6697275" y="2171550"/>
            <a:ext cx="200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0975" y="1204175"/>
            <a:ext cx="3927926" cy="24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STATUS DISTRIBUTION </a:t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001" y="1640950"/>
            <a:ext cx="3559575" cy="271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91221"/>
            <a:ext cx="5122124" cy="18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REPRESENTATION OF CAPITAL BUDGET BY NEIGHBORHOOD </a:t>
            </a: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600" y="1203050"/>
            <a:ext cx="6306022" cy="37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effects of area and population </a:t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775" y="1196150"/>
            <a:ext cx="3028950" cy="34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175" y="1290000"/>
            <a:ext cx="3057700" cy="33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ACROSS YEARS</a:t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9950"/>
            <a:ext cx="40671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03100"/>
            <a:ext cx="4329243" cy="37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2024 CAPITAL vs OPERATING BUDGET </a:t>
            </a:r>
            <a:endParaRPr/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800" y="1130575"/>
            <a:ext cx="6512574" cy="378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2"/>
          </p:nvPr>
        </p:nvSpPr>
        <p:spPr>
          <a:xfrm>
            <a:off x="4939500" y="535775"/>
            <a:ext cx="4045200" cy="38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GAURAVDEEP SINGH BINDRA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HAOKUN WU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NAIMA ABRAR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MARIA SOFIA MERCADO AREVALO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JASON KWAN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ALEX BAPTISTA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Boston POPULATION</a:t>
            </a:r>
            <a:endParaRPr/>
          </a:p>
        </p:txBody>
      </p:sp>
      <p:pic>
        <p:nvPicPr>
          <p:cNvPr id="221" name="Google Shape;2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400" y="1209950"/>
            <a:ext cx="6761209" cy="37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>
            <a:spLocks noGrp="1"/>
          </p:cNvSpPr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6540</a:t>
            </a:r>
            <a:endParaRPr/>
          </a:p>
        </p:txBody>
      </p:sp>
      <p:sp>
        <p:nvSpPr>
          <p:cNvPr id="227" name="Google Shape;227;p38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BOSTON CITY BUDGET PER CAPITA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FACED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DISCREPANCY -1 </a:t>
            </a:r>
            <a:endParaRPr/>
          </a:p>
        </p:txBody>
      </p:sp>
      <p:pic>
        <p:nvPicPr>
          <p:cNvPr id="238" name="Google Shape;2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100" y="1110725"/>
            <a:ext cx="4833296" cy="37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0"/>
          <p:cNvSpPr txBox="1"/>
          <p:nvPr/>
        </p:nvSpPr>
        <p:spPr>
          <a:xfrm>
            <a:off x="6062275" y="1991750"/>
            <a:ext cx="2599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Department and ‘PM_Department’ have different values. Need help from the clients in understanding differences b/w them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DISCREPANCY - 2</a:t>
            </a:r>
            <a:endParaRPr/>
          </a:p>
        </p:txBody>
      </p:sp>
      <p:pic>
        <p:nvPicPr>
          <p:cNvPr id="245" name="Google Shape;2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083075"/>
            <a:ext cx="4771774" cy="172692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1"/>
          <p:cNvSpPr txBox="1"/>
          <p:nvPr/>
        </p:nvSpPr>
        <p:spPr>
          <a:xfrm>
            <a:off x="5714975" y="2236550"/>
            <a:ext cx="2927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We dont understand the use of a lot of columns and many columns also have a lot of 0’s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 PROJECTS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 CATEGORY COMPARISON (across fiscal years)</a:t>
            </a:r>
            <a:endParaRPr/>
          </a:p>
        </p:txBody>
      </p:sp>
      <p:pic>
        <p:nvPicPr>
          <p:cNvPr id="257" name="Google Shape;2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75" y="1379150"/>
            <a:ext cx="5882399" cy="28579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3"/>
          <p:cNvSpPr txBox="1"/>
          <p:nvPr/>
        </p:nvSpPr>
        <p:spPr>
          <a:xfrm>
            <a:off x="6381900" y="2200050"/>
            <a:ext cx="24606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"Property Tax Levy" stands out significantly, indicating its dominant role in revenue generation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Excluding property tax</a:t>
            </a:r>
            <a:endParaRPr/>
          </a:p>
        </p:txBody>
      </p:sp>
      <p:pic>
        <p:nvPicPr>
          <p:cNvPr id="264" name="Google Shape;2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438650"/>
            <a:ext cx="6110049" cy="319525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4"/>
          <p:cNvSpPr txBox="1"/>
          <p:nvPr/>
        </p:nvSpPr>
        <p:spPr>
          <a:xfrm>
            <a:off x="6498800" y="2133200"/>
            <a:ext cx="2599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"Excises," which saw a substantial increase in the "FY24 Adopted". The majority of other revenue categories exhibit consistent trends across the years with slight fluctuations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CABINET COMPARISON (across fiscal years)</a:t>
            </a:r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00" y="1627200"/>
            <a:ext cx="6721249" cy="3363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/>
          <p:nvPr/>
        </p:nvSpPr>
        <p:spPr>
          <a:xfrm>
            <a:off x="7004850" y="2014150"/>
            <a:ext cx="21630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Similar trend seen as was in Property Tax. Also, its clear that Property Tax category comes under ‘Finance’ Cabinet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Excluding finance</a:t>
            </a:r>
            <a:endParaRPr/>
          </a:p>
        </p:txBody>
      </p:sp>
      <p:pic>
        <p:nvPicPr>
          <p:cNvPr id="278" name="Google Shape;2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225" y="1229800"/>
            <a:ext cx="7117460" cy="378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OF THE PROJECT 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Showcase how Boston city budget is distributed across Cabinets, Departments and Geography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Portray how it has changed over time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Evaluate city’s financial management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Providing valuable insights that can help the stakeholders make decisions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Suggest ideas which can help distribute budget in a way which empowers and helps more boston residents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 COMPARISON (over years)</a:t>
            </a:r>
            <a:endParaRPr/>
          </a:p>
        </p:txBody>
      </p:sp>
      <p:pic>
        <p:nvPicPr>
          <p:cNvPr id="284" name="Google Shape;2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050" y="1209950"/>
            <a:ext cx="6450838" cy="37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 txBox="1">
            <a:spLocks noGrp="1"/>
          </p:cNvSpPr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10.85%</a:t>
            </a:r>
            <a:endParaRPr/>
          </a:p>
        </p:txBody>
      </p:sp>
      <p:sp>
        <p:nvSpPr>
          <p:cNvPr id="290" name="Google Shape;290;p48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Revenue increment from 2021 to 2023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2024 PROJECTED - Revenue vs expenditure </a:t>
            </a:r>
            <a:endParaRPr/>
          </a:p>
        </p:txBody>
      </p:sp>
      <p:pic>
        <p:nvPicPr>
          <p:cNvPr id="296" name="Google Shape;2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9950"/>
            <a:ext cx="6463128" cy="37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9"/>
          <p:cNvSpPr txBox="1"/>
          <p:nvPr/>
        </p:nvSpPr>
        <p:spPr>
          <a:xfrm>
            <a:off x="6568300" y="2053825"/>
            <a:ext cx="2073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Therefore, Boston City can afford the planned Capital Budget and Operating Budget for 2024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>
            <a:spLocks noGrp="1"/>
          </p:cNvSpPr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6931.4</a:t>
            </a:r>
            <a:endParaRPr/>
          </a:p>
        </p:txBody>
      </p:sp>
      <p:sp>
        <p:nvSpPr>
          <p:cNvPr id="303" name="Google Shape;303;p50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PROJECTED BOSTON REVENUE PER CAPITA - 2024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SOCIO ECONOMIC DATA</a:t>
            </a:r>
            <a:endParaRPr/>
          </a:p>
        </p:txBody>
      </p:sp>
      <p:pic>
        <p:nvPicPr>
          <p:cNvPr id="309" name="Google Shape;30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025" y="1203050"/>
            <a:ext cx="5102407" cy="3781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RACIAL DISTRIBUTION BY NEIGHBOURHOOD </a:t>
            </a:r>
            <a:endParaRPr/>
          </a:p>
        </p:txBody>
      </p:sp>
      <p:pic>
        <p:nvPicPr>
          <p:cNvPr id="315" name="Google Shape;31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675" y="1416775"/>
            <a:ext cx="594360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3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PER CAPITA VS POVERTY RATE &amp; MEDIAN INCOME </a:t>
            </a:r>
            <a:endParaRPr/>
          </a:p>
        </p:txBody>
      </p:sp>
      <p:pic>
        <p:nvPicPr>
          <p:cNvPr id="321" name="Google Shape;3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25" y="1747750"/>
            <a:ext cx="4162425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500" y="1747750"/>
            <a:ext cx="3765125" cy="236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PLANNED NEXT STEPS </a:t>
            </a:r>
            <a:endParaRPr/>
          </a:p>
        </p:txBody>
      </p:sp>
      <p:sp>
        <p:nvSpPr>
          <p:cNvPr id="328" name="Google Shape;328;p54"/>
          <p:cNvSpPr txBox="1">
            <a:spLocks noGrp="1"/>
          </p:cNvSpPr>
          <p:nvPr>
            <p:ph type="body" idx="1"/>
          </p:nvPr>
        </p:nvSpPr>
        <p:spPr>
          <a:xfrm>
            <a:off x="49600" y="1150950"/>
            <a:ext cx="90945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correlation between capital expenditure and revenue generation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Map departments that come under various cabinets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Finish the revenue and socio-economic extension projects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Perform a comparison with budget distribution of Philadelphia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Identify improvement areas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5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FOR THE PROJECT 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has the potential to impact the lives of millions of Boston residents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will help bring transparency and bring accountability to the budgeting process promoting informed governance practices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 driven approach can highlight areas of focus and increase efficiency in use of public funds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Can help engage citizens in the budgeting process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WORKED ON 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2"/>
          </p:nvPr>
        </p:nvSpPr>
        <p:spPr>
          <a:xfrm>
            <a:off x="4731300" y="724200"/>
            <a:ext cx="4045200" cy="39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OPERATING BUDGET(2021-24)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CAPITAL BUDGET(2024-28)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REVENUE(2021-24)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SOCIO ECONOMIC DATA(2015-19)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VISUALIZATIONS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3137100" y="3769350"/>
            <a:ext cx="2213400" cy="7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7.5%</a:t>
            </a:r>
            <a:endParaRPr sz="3600"/>
          </a:p>
        </p:txBody>
      </p:sp>
      <p:sp>
        <p:nvSpPr>
          <p:cNvPr id="119" name="Google Shape;119;p23"/>
          <p:cNvSpPr txBox="1">
            <a:spLocks noGrp="1"/>
          </p:cNvSpPr>
          <p:nvPr>
            <p:ph type="body" idx="1"/>
          </p:nvPr>
        </p:nvSpPr>
        <p:spPr>
          <a:xfrm>
            <a:off x="684050" y="4543650"/>
            <a:ext cx="70518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INCREMENT IN OPERATING BUDGET FROM 2021 TO 2023</a:t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800" y="1319675"/>
            <a:ext cx="4580500" cy="235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highlight>
                  <a:schemeClr val="lt1"/>
                </a:highlight>
              </a:rPr>
              <a:t>TOTAL YEARLY OPERATING BUDGET 2021-24</a:t>
            </a:r>
            <a:endParaRPr sz="3000">
              <a:solidFill>
                <a:srgbClr val="000000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25" y="1145275"/>
            <a:ext cx="3961601" cy="215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900" y="1057550"/>
            <a:ext cx="4201812" cy="224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/>
        </p:nvSpPr>
        <p:spPr>
          <a:xfrm>
            <a:off x="2341550" y="3770300"/>
            <a:ext cx="4287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Only Non-Mayoral and Worker Empowerment switch positions. Otherwise the order is same and relative percentages are also similar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3058125" y="3428925"/>
            <a:ext cx="428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2021 vs 2022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0" name="Google Shape;130;p24"/>
          <p:cNvSpPr txBox="1"/>
          <p:nvPr/>
        </p:nvSpPr>
        <p:spPr>
          <a:xfrm>
            <a:off x="175825" y="303400"/>
            <a:ext cx="667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OPERATING BUDGET - DISTRIBUTION BY CABINET 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 vs 2024 </a:t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9950"/>
            <a:ext cx="4419599" cy="2385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399" y="1209950"/>
            <a:ext cx="4267201" cy="228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/>
        </p:nvSpPr>
        <p:spPr>
          <a:xfrm>
            <a:off x="2807900" y="4097725"/>
            <a:ext cx="428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Couple of relative order switches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502</Words>
  <Application>Microsoft Macintosh PowerPoint</Application>
  <PresentationFormat>On-screen Show (16:9)</PresentationFormat>
  <Paragraphs>79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Source Code Pro</vt:lpstr>
      <vt:lpstr>Amatic SC</vt:lpstr>
      <vt:lpstr>Beach Day</vt:lpstr>
      <vt:lpstr>City BuDGET  </vt:lpstr>
      <vt:lpstr>TEAM</vt:lpstr>
      <vt:lpstr>Goals OF THE PROJECT </vt:lpstr>
      <vt:lpstr>MOTIVATION FOR THE PROJECT </vt:lpstr>
      <vt:lpstr>DATA WORKED ON </vt:lpstr>
      <vt:lpstr>RESULTS AND VISUALIZATIONS</vt:lpstr>
      <vt:lpstr>7.5%</vt:lpstr>
      <vt:lpstr>PowerPoint Presentation</vt:lpstr>
      <vt:lpstr>2023 vs 2024 </vt:lpstr>
      <vt:lpstr>PERCENTAGE BREAKDOWN</vt:lpstr>
      <vt:lpstr>DISTRIBUTION BY EXPENSE CATEGORY (2021-24)</vt:lpstr>
      <vt:lpstr>DISTRIBUTION BY DEPARTMENTS</vt:lpstr>
      <vt:lpstr>CAPITAL BUDGET  </vt:lpstr>
      <vt:lpstr>By dept</vt:lpstr>
      <vt:lpstr>PROJECT STATUS DISTRIBUTION </vt:lpstr>
      <vt:lpstr>MAP REPRESENTATION OF CAPITAL BUDGET BY NEIGHBORHOOD </vt:lpstr>
      <vt:lpstr>Exploring effects of area and population </vt:lpstr>
      <vt:lpstr>CHANGES ACROSS YEARS</vt:lpstr>
      <vt:lpstr>2024 CAPITAL vs OPERATING BUDGET </vt:lpstr>
      <vt:lpstr>Boston POPULATION</vt:lpstr>
      <vt:lpstr>6540</vt:lpstr>
      <vt:lpstr>CHALLENGES FACED</vt:lpstr>
      <vt:lpstr>DISCREPANCY -1 </vt:lpstr>
      <vt:lpstr>DISCREPANCY - 2</vt:lpstr>
      <vt:lpstr>EXTENSION PROJECTS</vt:lpstr>
      <vt:lpstr>REVENUE CATEGORY COMPARISON (across fiscal years)</vt:lpstr>
      <vt:lpstr>Excluding property tax</vt:lpstr>
      <vt:lpstr>CABINET COMPARISON (across fiscal years)</vt:lpstr>
      <vt:lpstr>Excluding finance</vt:lpstr>
      <vt:lpstr>REVENUE COMPARISON (over years)</vt:lpstr>
      <vt:lpstr>10.85%</vt:lpstr>
      <vt:lpstr>2024 PROJECTED - Revenue vs expenditure </vt:lpstr>
      <vt:lpstr>6931.4</vt:lpstr>
      <vt:lpstr>SOCIO ECONOMIC DATA</vt:lpstr>
      <vt:lpstr>RACIAL DISTRIBUTION BY NEIGHBOURHOOD </vt:lpstr>
      <vt:lpstr>BUDGET PER CAPITA VS POVERTY RATE &amp; MEDIAN INCOME </vt:lpstr>
      <vt:lpstr>PLANNED NEXT STEPS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City BuDGET  </dc:title>
  <cp:lastModifiedBy>gauravbindra57@outlook.com</cp:lastModifiedBy>
  <cp:revision>2</cp:revision>
  <dcterms:modified xsi:type="dcterms:W3CDTF">2023-11-21T03:38:58Z</dcterms:modified>
</cp:coreProperties>
</file>